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  <Override PartName="/ppt/changesInfos/changesInfo1.xml" ContentType="application/vnd.ms-powerpoint.changesinfo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17"/>
  </p:notesMasterIdLst>
  <p:sldIdLst>
    <p:sldId id="257" r:id="rId2"/>
    <p:sldId id="294" r:id="rId3"/>
    <p:sldId id="298" r:id="rId4"/>
    <p:sldId id="299" r:id="rId5"/>
    <p:sldId id="259" r:id="rId6"/>
    <p:sldId id="288" r:id="rId7"/>
    <p:sldId id="289" r:id="rId8"/>
    <p:sldId id="291" r:id="rId9"/>
    <p:sldId id="295" r:id="rId10"/>
    <p:sldId id="296" r:id="rId11"/>
    <p:sldId id="297" r:id="rId12"/>
    <p:sldId id="293" r:id="rId13"/>
    <p:sldId id="292" r:id="rId14"/>
    <p:sldId id="301" r:id="rId15"/>
    <p:sldId id="300" r:id="rId16"/>
  </p:sldIdLst>
  <p:sldSz cx="12192000" cy="6858000"/>
  <p:notesSz cx="6858000" cy="9144000"/>
  <p:defaultTextStyle>
    <a:defPPr>
      <a:defRPr lang="pt-B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Bruno Bianco Leal" initials="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F5B64"/>
    <a:srgbClr val="105B65"/>
    <a:srgbClr val="307486"/>
    <a:srgbClr val="3399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A23653A-D9E2-49C1-9E2C-B42565B0564C}" v="29" dt="2019-02-27T20:14:42.76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édio 2 - Ênfas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FD4443E-F989-4FC4-A0C8-D5A2AF1F390B}" styleName="Estilo Escuro 1 - Ênfase 5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wholeTbl>
    <a:band1H>
      <a:tcStyle>
        <a:tcBdr/>
        <a:fill>
          <a:solidFill>
            <a:schemeClr val="accent5">
              <a:shade val="60000"/>
            </a:schemeClr>
          </a:solidFill>
        </a:fill>
      </a:tcStyle>
    </a:band1H>
    <a:band1V>
      <a:tcStyle>
        <a:tcBdr/>
        <a:fill>
          <a:solidFill>
            <a:schemeClr val="accent5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5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5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5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094"/>
    <p:restoredTop sz="93901" autoAdjust="0"/>
  </p:normalViewPr>
  <p:slideViewPr>
    <p:cSldViewPr>
      <p:cViewPr varScale="1">
        <p:scale>
          <a:sx n="70" d="100"/>
          <a:sy n="70" d="100"/>
        </p:scale>
        <p:origin x="516" y="6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62" d="100"/>
          <a:sy n="62" d="100"/>
        </p:scale>
        <p:origin x="-2376" y="-7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microsoft.com/office/2015/10/relationships/revisionInfo" Target="revisionInfo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microsoft.com/office/2016/11/relationships/changesInfo" Target="changesInfos/changesInfo1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lessandro Ribeiro" userId="6491d865cc600928" providerId="LiveId" clId="{4A23653A-D9E2-49C1-9E2C-B42565B0564C}"/>
    <pc:docChg chg="custSel addSld delSld modSld sldOrd">
      <pc:chgData name="Alessandro Ribeiro" userId="6491d865cc600928" providerId="LiveId" clId="{4A23653A-D9E2-49C1-9E2C-B42565B0564C}" dt="2019-02-27T20:26:26.613" v="1712" actId="20577"/>
      <pc:docMkLst>
        <pc:docMk/>
      </pc:docMkLst>
      <pc:sldChg chg="modSp">
        <pc:chgData name="Alessandro Ribeiro" userId="6491d865cc600928" providerId="LiveId" clId="{4A23653A-D9E2-49C1-9E2C-B42565B0564C}" dt="2019-02-27T19:56:20.684" v="3"/>
        <pc:sldMkLst>
          <pc:docMk/>
          <pc:sldMk cId="0" sldId="259"/>
        </pc:sldMkLst>
        <pc:spChg chg="mod">
          <ac:chgData name="Alessandro Ribeiro" userId="6491d865cc600928" providerId="LiveId" clId="{4A23653A-D9E2-49C1-9E2C-B42565B0564C}" dt="2019-02-27T19:56:12.074" v="1"/>
          <ac:spMkLst>
            <pc:docMk/>
            <pc:sldMk cId="0" sldId="259"/>
            <ac:spMk id="19" creationId="{00000000-0000-0000-0000-000000000000}"/>
          </ac:spMkLst>
        </pc:spChg>
        <pc:spChg chg="mod">
          <ac:chgData name="Alessandro Ribeiro" userId="6491d865cc600928" providerId="LiveId" clId="{4A23653A-D9E2-49C1-9E2C-B42565B0564C}" dt="2019-02-27T19:56:20.684" v="3"/>
          <ac:spMkLst>
            <pc:docMk/>
            <pc:sldMk cId="0" sldId="259"/>
            <ac:spMk id="20" creationId="{00000000-0000-0000-0000-000000000000}"/>
          </ac:spMkLst>
        </pc:spChg>
      </pc:sldChg>
      <pc:sldChg chg="modSp">
        <pc:chgData name="Alessandro Ribeiro" userId="6491d865cc600928" providerId="LiveId" clId="{4A23653A-D9E2-49C1-9E2C-B42565B0564C}" dt="2019-02-27T19:56:56.027" v="6" actId="6549"/>
        <pc:sldMkLst>
          <pc:docMk/>
          <pc:sldMk cId="0" sldId="288"/>
        </pc:sldMkLst>
        <pc:spChg chg="mod">
          <ac:chgData name="Alessandro Ribeiro" userId="6491d865cc600928" providerId="LiveId" clId="{4A23653A-D9E2-49C1-9E2C-B42565B0564C}" dt="2019-02-27T19:56:56.027" v="6" actId="6549"/>
          <ac:spMkLst>
            <pc:docMk/>
            <pc:sldMk cId="0" sldId="288"/>
            <ac:spMk id="20" creationId="{00000000-0000-0000-0000-000000000000}"/>
          </ac:spMkLst>
        </pc:spChg>
      </pc:sldChg>
      <pc:sldChg chg="modSp">
        <pc:chgData name="Alessandro Ribeiro" userId="6491d865cc600928" providerId="LiveId" clId="{4A23653A-D9E2-49C1-9E2C-B42565B0564C}" dt="2019-02-27T20:03:35.955" v="130" actId="14100"/>
        <pc:sldMkLst>
          <pc:docMk/>
          <pc:sldMk cId="0" sldId="292"/>
        </pc:sldMkLst>
        <pc:spChg chg="mod">
          <ac:chgData name="Alessandro Ribeiro" userId="6491d865cc600928" providerId="LiveId" clId="{4A23653A-D9E2-49C1-9E2C-B42565B0564C}" dt="2019-02-27T20:03:35.955" v="130" actId="14100"/>
          <ac:spMkLst>
            <pc:docMk/>
            <pc:sldMk cId="0" sldId="292"/>
            <ac:spMk id="8" creationId="{00000000-0000-0000-0000-000000000000}"/>
          </ac:spMkLst>
        </pc:spChg>
      </pc:sldChg>
      <pc:sldChg chg="modSp">
        <pc:chgData name="Alessandro Ribeiro" userId="6491d865cc600928" providerId="LiveId" clId="{4A23653A-D9E2-49C1-9E2C-B42565B0564C}" dt="2019-02-27T20:02:22.751" v="119"/>
        <pc:sldMkLst>
          <pc:docMk/>
          <pc:sldMk cId="0" sldId="293"/>
        </pc:sldMkLst>
        <pc:spChg chg="mod">
          <ac:chgData name="Alessandro Ribeiro" userId="6491d865cc600928" providerId="LiveId" clId="{4A23653A-D9E2-49C1-9E2C-B42565B0564C}" dt="2019-02-27T20:02:22.751" v="119"/>
          <ac:spMkLst>
            <pc:docMk/>
            <pc:sldMk cId="0" sldId="293"/>
            <ac:spMk id="8" creationId="{00000000-0000-0000-0000-000000000000}"/>
          </ac:spMkLst>
        </pc:spChg>
      </pc:sldChg>
      <pc:sldChg chg="modSp add">
        <pc:chgData name="Alessandro Ribeiro" userId="6491d865cc600928" providerId="LiveId" clId="{4A23653A-D9E2-49C1-9E2C-B42565B0564C}" dt="2019-02-27T19:59:14.205" v="36" actId="20577"/>
        <pc:sldMkLst>
          <pc:docMk/>
          <pc:sldMk cId="1711916648" sldId="295"/>
        </pc:sldMkLst>
        <pc:spChg chg="mod">
          <ac:chgData name="Alessandro Ribeiro" userId="6491d865cc600928" providerId="LiveId" clId="{4A23653A-D9E2-49C1-9E2C-B42565B0564C}" dt="2019-02-27T19:58:47.420" v="31"/>
          <ac:spMkLst>
            <pc:docMk/>
            <pc:sldMk cId="1711916648" sldId="295"/>
            <ac:spMk id="4" creationId="{00000000-0000-0000-0000-000000000000}"/>
          </ac:spMkLst>
        </pc:spChg>
        <pc:spChg chg="mod">
          <ac:chgData name="Alessandro Ribeiro" userId="6491d865cc600928" providerId="LiveId" clId="{4A23653A-D9E2-49C1-9E2C-B42565B0564C}" dt="2019-02-27T19:58:27.697" v="28" actId="20577"/>
          <ac:spMkLst>
            <pc:docMk/>
            <pc:sldMk cId="1711916648" sldId="295"/>
            <ac:spMk id="9" creationId="{00000000-0000-0000-0000-000000000000}"/>
          </ac:spMkLst>
        </pc:spChg>
        <pc:spChg chg="mod">
          <ac:chgData name="Alessandro Ribeiro" userId="6491d865cc600928" providerId="LiveId" clId="{4A23653A-D9E2-49C1-9E2C-B42565B0564C}" dt="2019-02-27T19:59:14.205" v="36" actId="20577"/>
          <ac:spMkLst>
            <pc:docMk/>
            <pc:sldMk cId="1711916648" sldId="295"/>
            <ac:spMk id="20" creationId="{00000000-0000-0000-0000-000000000000}"/>
          </ac:spMkLst>
        </pc:spChg>
      </pc:sldChg>
      <pc:sldChg chg="del">
        <pc:chgData name="Alessandro Ribeiro" userId="6491d865cc600928" providerId="LiveId" clId="{4A23653A-D9E2-49C1-9E2C-B42565B0564C}" dt="2019-02-27T19:57:41.364" v="7" actId="2696"/>
        <pc:sldMkLst>
          <pc:docMk/>
          <pc:sldMk cId="0" sldId="296"/>
        </pc:sldMkLst>
      </pc:sldChg>
      <pc:sldChg chg="modSp add">
        <pc:chgData name="Alessandro Ribeiro" userId="6491d865cc600928" providerId="LiveId" clId="{4A23653A-D9E2-49C1-9E2C-B42565B0564C}" dt="2019-02-27T20:00:54.006" v="69" actId="115"/>
        <pc:sldMkLst>
          <pc:docMk/>
          <pc:sldMk cId="693298168" sldId="296"/>
        </pc:sldMkLst>
        <pc:spChg chg="mod">
          <ac:chgData name="Alessandro Ribeiro" userId="6491d865cc600928" providerId="LiveId" clId="{4A23653A-D9E2-49C1-9E2C-B42565B0564C}" dt="2019-02-27T20:00:54.006" v="69" actId="115"/>
          <ac:spMkLst>
            <pc:docMk/>
            <pc:sldMk cId="693298168" sldId="296"/>
            <ac:spMk id="4" creationId="{00000000-0000-0000-0000-000000000000}"/>
          </ac:spMkLst>
        </pc:spChg>
        <pc:spChg chg="mod">
          <ac:chgData name="Alessandro Ribeiro" userId="6491d865cc600928" providerId="LiveId" clId="{4A23653A-D9E2-49C1-9E2C-B42565B0564C}" dt="2019-02-27T19:59:37.456" v="59" actId="20577"/>
          <ac:spMkLst>
            <pc:docMk/>
            <pc:sldMk cId="693298168" sldId="296"/>
            <ac:spMk id="9" creationId="{00000000-0000-0000-0000-000000000000}"/>
          </ac:spMkLst>
        </pc:spChg>
        <pc:spChg chg="mod">
          <ac:chgData name="Alessandro Ribeiro" userId="6491d865cc600928" providerId="LiveId" clId="{4A23653A-D9E2-49C1-9E2C-B42565B0564C}" dt="2019-02-27T20:00:47.689" v="67"/>
          <ac:spMkLst>
            <pc:docMk/>
            <pc:sldMk cId="693298168" sldId="296"/>
            <ac:spMk id="20" creationId="{00000000-0000-0000-0000-000000000000}"/>
          </ac:spMkLst>
        </pc:spChg>
      </pc:sldChg>
      <pc:sldChg chg="del">
        <pc:chgData name="Alessandro Ribeiro" userId="6491d865cc600928" providerId="LiveId" clId="{4A23653A-D9E2-49C1-9E2C-B42565B0564C}" dt="2019-02-27T19:57:42.987" v="8" actId="2696"/>
        <pc:sldMkLst>
          <pc:docMk/>
          <pc:sldMk cId="0" sldId="297"/>
        </pc:sldMkLst>
      </pc:sldChg>
      <pc:sldChg chg="modSp add">
        <pc:chgData name="Alessandro Ribeiro" userId="6491d865cc600928" providerId="LiveId" clId="{4A23653A-D9E2-49C1-9E2C-B42565B0564C}" dt="2019-02-27T20:01:53.387" v="117"/>
        <pc:sldMkLst>
          <pc:docMk/>
          <pc:sldMk cId="1864992131" sldId="297"/>
        </pc:sldMkLst>
        <pc:spChg chg="mod">
          <ac:chgData name="Alessandro Ribeiro" userId="6491d865cc600928" providerId="LiveId" clId="{4A23653A-D9E2-49C1-9E2C-B42565B0564C}" dt="2019-02-27T20:01:44.154" v="116" actId="20577"/>
          <ac:spMkLst>
            <pc:docMk/>
            <pc:sldMk cId="1864992131" sldId="297"/>
            <ac:spMk id="4" creationId="{00000000-0000-0000-0000-000000000000}"/>
          </ac:spMkLst>
        </pc:spChg>
        <pc:spChg chg="mod">
          <ac:chgData name="Alessandro Ribeiro" userId="6491d865cc600928" providerId="LiveId" clId="{4A23653A-D9E2-49C1-9E2C-B42565B0564C}" dt="2019-02-27T20:01:31.969" v="113" actId="20577"/>
          <ac:spMkLst>
            <pc:docMk/>
            <pc:sldMk cId="1864992131" sldId="297"/>
            <ac:spMk id="9" creationId="{00000000-0000-0000-0000-000000000000}"/>
          </ac:spMkLst>
        </pc:spChg>
        <pc:spChg chg="mod">
          <ac:chgData name="Alessandro Ribeiro" userId="6491d865cc600928" providerId="LiveId" clId="{4A23653A-D9E2-49C1-9E2C-B42565B0564C}" dt="2019-02-27T20:01:53.387" v="117"/>
          <ac:spMkLst>
            <pc:docMk/>
            <pc:sldMk cId="1864992131" sldId="297"/>
            <ac:spMk id="20" creationId="{00000000-0000-0000-0000-000000000000}"/>
          </ac:spMkLst>
        </pc:spChg>
      </pc:sldChg>
      <pc:sldChg chg="modSp add ord">
        <pc:chgData name="Alessandro Ribeiro" userId="6491d865cc600928" providerId="LiveId" clId="{4A23653A-D9E2-49C1-9E2C-B42565B0564C}" dt="2019-02-27T20:07:33.141" v="830" actId="6549"/>
        <pc:sldMkLst>
          <pc:docMk/>
          <pc:sldMk cId="1390602227" sldId="298"/>
        </pc:sldMkLst>
        <pc:spChg chg="mod">
          <ac:chgData name="Alessandro Ribeiro" userId="6491d865cc600928" providerId="LiveId" clId="{4A23653A-D9E2-49C1-9E2C-B42565B0564C}" dt="2019-02-27T20:07:33.141" v="830" actId="6549"/>
          <ac:spMkLst>
            <pc:docMk/>
            <pc:sldMk cId="1390602227" sldId="298"/>
            <ac:spMk id="8" creationId="{00000000-0000-0000-0000-000000000000}"/>
          </ac:spMkLst>
        </pc:spChg>
        <pc:spChg chg="mod">
          <ac:chgData name="Alessandro Ribeiro" userId="6491d865cc600928" providerId="LiveId" clId="{4A23653A-D9E2-49C1-9E2C-B42565B0564C}" dt="2019-02-27T20:04:01.839" v="169" actId="20577"/>
          <ac:spMkLst>
            <pc:docMk/>
            <pc:sldMk cId="1390602227" sldId="298"/>
            <ac:spMk id="9" creationId="{00000000-0000-0000-0000-000000000000}"/>
          </ac:spMkLst>
        </pc:spChg>
      </pc:sldChg>
      <pc:sldChg chg="modSp add">
        <pc:chgData name="Alessandro Ribeiro" userId="6491d865cc600928" providerId="LiveId" clId="{4A23653A-D9E2-49C1-9E2C-B42565B0564C}" dt="2019-02-27T20:10:20.466" v="1176" actId="20577"/>
        <pc:sldMkLst>
          <pc:docMk/>
          <pc:sldMk cId="314686656" sldId="299"/>
        </pc:sldMkLst>
        <pc:spChg chg="mod">
          <ac:chgData name="Alessandro Ribeiro" userId="6491d865cc600928" providerId="LiveId" clId="{4A23653A-D9E2-49C1-9E2C-B42565B0564C}" dt="2019-02-27T20:10:20.466" v="1176" actId="20577"/>
          <ac:spMkLst>
            <pc:docMk/>
            <pc:sldMk cId="314686656" sldId="299"/>
            <ac:spMk id="8" creationId="{00000000-0000-0000-0000-000000000000}"/>
          </ac:spMkLst>
        </pc:spChg>
        <pc:spChg chg="mod">
          <ac:chgData name="Alessandro Ribeiro" userId="6491d865cc600928" providerId="LiveId" clId="{4A23653A-D9E2-49C1-9E2C-B42565B0564C}" dt="2019-02-27T20:08:00.298" v="892" actId="20577"/>
          <ac:spMkLst>
            <pc:docMk/>
            <pc:sldMk cId="314686656" sldId="299"/>
            <ac:spMk id="9" creationId="{00000000-0000-0000-0000-000000000000}"/>
          </ac:spMkLst>
        </pc:spChg>
      </pc:sldChg>
      <pc:sldChg chg="addSp delSp modSp add">
        <pc:chgData name="Alessandro Ribeiro" userId="6491d865cc600928" providerId="LiveId" clId="{4A23653A-D9E2-49C1-9E2C-B42565B0564C}" dt="2019-02-27T20:14:00.542" v="1326" actId="1076"/>
        <pc:sldMkLst>
          <pc:docMk/>
          <pc:sldMk cId="699137509" sldId="300"/>
        </pc:sldMkLst>
        <pc:spChg chg="add mod">
          <ac:chgData name="Alessandro Ribeiro" userId="6491d865cc600928" providerId="LiveId" clId="{4A23653A-D9E2-49C1-9E2C-B42565B0564C}" dt="2019-02-27T20:14:00.542" v="1326" actId="1076"/>
          <ac:spMkLst>
            <pc:docMk/>
            <pc:sldMk cId="699137509" sldId="300"/>
            <ac:spMk id="2" creationId="{062A8019-AD0F-4A03-AD65-97DF5EE6DEA9}"/>
          </ac:spMkLst>
        </pc:spChg>
        <pc:spChg chg="del">
          <ac:chgData name="Alessandro Ribeiro" userId="6491d865cc600928" providerId="LiveId" clId="{4A23653A-D9E2-49C1-9E2C-B42565B0564C}" dt="2019-02-27T20:10:35.692" v="1178" actId="478"/>
          <ac:spMkLst>
            <pc:docMk/>
            <pc:sldMk cId="699137509" sldId="300"/>
            <ac:spMk id="8" creationId="{00000000-0000-0000-0000-000000000000}"/>
          </ac:spMkLst>
        </pc:spChg>
        <pc:spChg chg="del mod">
          <ac:chgData name="Alessandro Ribeiro" userId="6491d865cc600928" providerId="LiveId" clId="{4A23653A-D9E2-49C1-9E2C-B42565B0564C}" dt="2019-02-27T20:10:43.147" v="1180" actId="478"/>
          <ac:spMkLst>
            <pc:docMk/>
            <pc:sldMk cId="699137509" sldId="300"/>
            <ac:spMk id="9" creationId="{00000000-0000-0000-0000-000000000000}"/>
          </ac:spMkLst>
        </pc:spChg>
      </pc:sldChg>
      <pc:sldChg chg="modSp add">
        <pc:chgData name="Alessandro Ribeiro" userId="6491d865cc600928" providerId="LiveId" clId="{4A23653A-D9E2-49C1-9E2C-B42565B0564C}" dt="2019-02-27T20:26:26.613" v="1712" actId="20577"/>
        <pc:sldMkLst>
          <pc:docMk/>
          <pc:sldMk cId="2012270154" sldId="301"/>
        </pc:sldMkLst>
        <pc:spChg chg="mod">
          <ac:chgData name="Alessandro Ribeiro" userId="6491d865cc600928" providerId="LiveId" clId="{4A23653A-D9E2-49C1-9E2C-B42565B0564C}" dt="2019-02-27T20:26:26.613" v="1712" actId="20577"/>
          <ac:spMkLst>
            <pc:docMk/>
            <pc:sldMk cId="2012270154" sldId="301"/>
            <ac:spMk id="8" creationId="{00000000-0000-0000-0000-000000000000}"/>
          </ac:spMkLst>
        </pc:spChg>
      </pc:sldChg>
    </pc:docChg>
  </pc:docChgLst>
</pc:chgInfo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Cabeçalh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3" name="Espaço Reservado para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54FFB111-48EC-4225-B85E-F65A219BB9E9}" type="datetimeFigureOut">
              <a:rPr lang="pt-BR"/>
              <a:pPr>
                <a:defRPr/>
              </a:pPr>
              <a:t>27/02/2019</a:t>
            </a:fld>
            <a:endParaRPr lang="pt-BR"/>
          </a:p>
        </p:txBody>
      </p:sp>
      <p:sp>
        <p:nvSpPr>
          <p:cNvPr id="4" name="Espaço Reservado para Imagem de Slide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pt-BR" noProof="0"/>
          </a:p>
        </p:txBody>
      </p:sp>
      <p:sp>
        <p:nvSpPr>
          <p:cNvPr id="5" name="Espaço Reservado para Anotaçõ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pt-BR" noProof="0"/>
              <a:t>Clique para editar o texto mestre</a:t>
            </a:r>
          </a:p>
          <a:p>
            <a:pPr lvl="1"/>
            <a:r>
              <a:rPr lang="pt-BR" noProof="0"/>
              <a:t>Segundo nível</a:t>
            </a:r>
          </a:p>
          <a:p>
            <a:pPr lvl="2"/>
            <a:r>
              <a:rPr lang="pt-BR" noProof="0"/>
              <a:t>Terceiro nível</a:t>
            </a:r>
          </a:p>
          <a:p>
            <a:pPr lvl="3"/>
            <a:r>
              <a:rPr lang="pt-BR" noProof="0"/>
              <a:t>Quarto nível</a:t>
            </a:r>
          </a:p>
          <a:p>
            <a:pPr lvl="4"/>
            <a:r>
              <a:rPr lang="pt-BR" noProof="0"/>
              <a:t>Quinto nível</a:t>
            </a:r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cs typeface="+mn-cs"/>
              </a:defRPr>
            </a:lvl1pPr>
          </a:lstStyle>
          <a:p>
            <a:pPr>
              <a:defRPr/>
            </a:pPr>
            <a:fld id="{65439715-1A65-4F52-AC0A-6AFAC0F7186A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3555978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9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170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7171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D19A2D85-C10C-4FB9-A7E1-DD57568909F1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28169930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5363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DB022EAF-5996-4EFE-9996-529DF530740A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11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7739693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7410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7411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73E3964E-BCFC-4437-B9AC-CBE3F3887676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12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3968420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58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9459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1F6064E4-8B71-4361-BF77-729E8B5FB4B2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13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84526861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58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9459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1F6064E4-8B71-4361-BF77-729E8B5FB4B2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14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3206228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58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9459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1F6064E4-8B71-4361-BF77-729E8B5FB4B2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15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3339027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58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9459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1F6064E4-8B71-4361-BF77-729E8B5FB4B2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3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0451321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58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9459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1F6064E4-8B71-4361-BF77-729E8B5FB4B2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4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161509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7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218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9219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B6550A79-09AB-4BB4-972E-473D6AA458B8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5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5234107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5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266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1267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E01B575F-76E6-4410-96A7-9D438CB06B3A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6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04537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3314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3315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A2617346-CCB6-4FF1-841B-96DF0A3F6B56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7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72354231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5363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DB022EAF-5996-4EFE-9996-529DF530740A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8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7499381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5363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DB022EAF-5996-4EFE-9996-529DF530740A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9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81955761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Espaço Reservado para Imagem de Slide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Espaço Reservado para Anotações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pt-BR"/>
          </a:p>
        </p:txBody>
      </p:sp>
      <p:sp>
        <p:nvSpPr>
          <p:cNvPr id="15363" name="Espaço Reservado para Número de Slide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DB022EAF-5996-4EFE-9996-529DF530740A}" type="slidenum">
              <a:rPr lang="pt-BR">
                <a:cs typeface="Arial" charset="0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10</a:t>
            </a:fld>
            <a:endParaRPr lang="pt-BR"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6797458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933247" y="1628801"/>
            <a:ext cx="10363200" cy="1470025"/>
          </a:xfrm>
        </p:spPr>
        <p:txBody>
          <a:bodyPr/>
          <a:lstStyle/>
          <a:p>
            <a:r>
              <a:rPr lang="pt-BR" dirty="0"/>
              <a:t>Clique para editar o título mestre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828800" y="3356992"/>
            <a:ext cx="8534400" cy="228180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t-BR" dirty="0"/>
              <a:t>Clique para editar o estilo do subtítulo mestre</a:t>
            </a: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ço Reservado para Título 1"/>
          <p:cNvSpPr>
            <a:spLocks noGrp="1"/>
          </p:cNvSpPr>
          <p:nvPr>
            <p:ph type="title"/>
          </p:nvPr>
        </p:nvSpPr>
        <p:spPr bwMode="auto">
          <a:xfrm>
            <a:off x="609600" y="274638"/>
            <a:ext cx="109728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pt-BR"/>
              <a:t>Clique para editar o título mestre</a:t>
            </a:r>
          </a:p>
        </p:txBody>
      </p:sp>
      <p:sp>
        <p:nvSpPr>
          <p:cNvPr id="1027" name="Espaço Reservado para Texto 2"/>
          <p:cNvSpPr>
            <a:spLocks noGrp="1"/>
          </p:cNvSpPr>
          <p:nvPr>
            <p:ph type="body" idx="1"/>
          </p:nvPr>
        </p:nvSpPr>
        <p:spPr bwMode="auto">
          <a:xfrm>
            <a:off x="609600" y="1600200"/>
            <a:ext cx="109728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pt-BR"/>
              <a:t>Clique para editar o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609600" y="6356350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95EBB29-2968-4228-A4B5-722FFFC2BC91}" type="datetimeFigureOut">
              <a:rPr lang="pt-BR"/>
              <a:pPr>
                <a:defRPr/>
              </a:pPr>
              <a:t>27/02/2019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165600" y="6356350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737600" y="6356350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2443B83-CDBE-4849-8410-BD196734ABBE}" type="slidenum">
              <a:rPr lang="pt-BR"/>
              <a:pPr>
                <a:defRPr/>
              </a:pPr>
              <a:t>‹nº›</a:t>
            </a:fld>
            <a:endParaRPr lang="pt-B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Relationship Id="rId4" Type="http://schemas.openxmlformats.org/officeDocument/2006/relationships/hyperlink" Target="mailto:Alessandro.ribeiro@previd&#234;ncia.gov.br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121" name="Imagem 1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20638" y="7938"/>
            <a:ext cx="12150725" cy="68421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7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Desconto em benefícios</a:t>
            </a:r>
          </a:p>
        </p:txBody>
      </p:sp>
      <p:grpSp>
        <p:nvGrpSpPr>
          <p:cNvPr id="14339" name="Grupo 2"/>
          <p:cNvGrpSpPr>
            <a:grpSpLocks/>
          </p:cNvGrpSpPr>
          <p:nvPr/>
        </p:nvGrpSpPr>
        <p:grpSpPr bwMode="auto">
          <a:xfrm>
            <a:off x="623888" y="1773238"/>
            <a:ext cx="10396537" cy="3887787"/>
            <a:chOff x="235786" y="1575031"/>
            <a:chExt cx="10396718" cy="3780421"/>
          </a:xfrm>
        </p:grpSpPr>
        <p:sp>
          <p:nvSpPr>
            <p:cNvPr id="4" name="Retângulo de cantos arredondados 3"/>
            <p:cNvSpPr/>
            <p:nvPr/>
          </p:nvSpPr>
          <p:spPr>
            <a:xfrm>
              <a:off x="235786" y="1575031"/>
              <a:ext cx="4824496" cy="3780421"/>
            </a:xfrm>
            <a:prstGeom prst="roundRect">
              <a:avLst>
                <a:gd name="adj" fmla="val 16362"/>
              </a:avLst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1200"/>
                </a:spcBef>
                <a:spcAft>
                  <a:spcPts val="600"/>
                </a:spcAft>
                <a:defRPr/>
              </a:pPr>
              <a:r>
                <a:rPr lang="pt-BR" b="1" dirty="0"/>
                <a:t>COMO É HOJE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Só havia previsão de desconto em benefícios previdenciários;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Não havia revalidação dos descontos </a:t>
              </a:r>
              <a:r>
                <a:rPr lang="pt-BR" b="1" u="sng" dirty="0"/>
                <a:t>associativos</a:t>
              </a:r>
              <a:r>
                <a:rPr lang="pt-BR" dirty="0"/>
                <a:t>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</p:txBody>
        </p:sp>
        <p:sp>
          <p:nvSpPr>
            <p:cNvPr id="20" name="Retângulo de cantos arredondados 19"/>
            <p:cNvSpPr/>
            <p:nvPr/>
          </p:nvSpPr>
          <p:spPr>
            <a:xfrm>
              <a:off x="5736569" y="1593555"/>
              <a:ext cx="4895935" cy="3743373"/>
            </a:xfrm>
            <a:prstGeom prst="roundRect">
              <a:avLst/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pt-BR" b="1" dirty="0"/>
                <a:t>COMO FICA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Previsão de descontos em benefícios previdenciários ou assistenciais;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Previsão de desconto decorrente de tutela revogada e inscrição em dívida ativa;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O desconto de contribuição associativa deverá ser revalidado anualmente pelo beneficiário.</a:t>
              </a:r>
            </a:p>
          </p:txBody>
        </p:sp>
        <p:sp>
          <p:nvSpPr>
            <p:cNvPr id="7" name="Seta para a direita 6"/>
            <p:cNvSpPr/>
            <p:nvPr/>
          </p:nvSpPr>
          <p:spPr>
            <a:xfrm>
              <a:off x="5141246" y="3114059"/>
              <a:ext cx="512771" cy="702365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/>
            </a:p>
          </p:txBody>
        </p:sp>
      </p:grpSp>
    </p:spTree>
    <p:extLst>
      <p:ext uri="{BB962C8B-B14F-4D97-AF65-F5344CB8AC3E}">
        <p14:creationId xmlns:p14="http://schemas.microsoft.com/office/powerpoint/2010/main" val="69329816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7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Certidão de Tempo de Contribuição</a:t>
            </a:r>
          </a:p>
        </p:txBody>
      </p:sp>
      <p:grpSp>
        <p:nvGrpSpPr>
          <p:cNvPr id="14339" name="Grupo 2"/>
          <p:cNvGrpSpPr>
            <a:grpSpLocks/>
          </p:cNvGrpSpPr>
          <p:nvPr/>
        </p:nvGrpSpPr>
        <p:grpSpPr bwMode="auto">
          <a:xfrm>
            <a:off x="623888" y="1773238"/>
            <a:ext cx="10396537" cy="3887787"/>
            <a:chOff x="235786" y="1575031"/>
            <a:chExt cx="10396718" cy="3780421"/>
          </a:xfrm>
        </p:grpSpPr>
        <p:sp>
          <p:nvSpPr>
            <p:cNvPr id="4" name="Retângulo de cantos arredondados 3"/>
            <p:cNvSpPr/>
            <p:nvPr/>
          </p:nvSpPr>
          <p:spPr>
            <a:xfrm>
              <a:off x="235786" y="1575031"/>
              <a:ext cx="4824496" cy="3780421"/>
            </a:xfrm>
            <a:prstGeom prst="roundRect">
              <a:avLst>
                <a:gd name="adj" fmla="val 16362"/>
              </a:avLst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1200"/>
                </a:spcBef>
                <a:spcAft>
                  <a:spcPts val="600"/>
                </a:spcAft>
                <a:defRPr/>
              </a:pPr>
              <a:r>
                <a:rPr lang="pt-BR" b="1" dirty="0"/>
                <a:t>COMO É HOJE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Havia possibilidade do regime próprio certificar período de regime geral exercido no próprio órgão no caso de transformação de regime previdenciário.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</p:txBody>
        </p:sp>
        <p:sp>
          <p:nvSpPr>
            <p:cNvPr id="20" name="Retângulo de cantos arredondados 19"/>
            <p:cNvSpPr/>
            <p:nvPr/>
          </p:nvSpPr>
          <p:spPr>
            <a:xfrm>
              <a:off x="5736569" y="1593555"/>
              <a:ext cx="4895935" cy="3743373"/>
            </a:xfrm>
            <a:prstGeom prst="roundRect">
              <a:avLst/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pt-BR" b="1" dirty="0"/>
                <a:t>COMO FICA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É necessário emitir CTC pelo INSS (Regime Geral) mesmo quando o período de exercício no órgão tenha sido averbado automaticamente. </a:t>
              </a:r>
            </a:p>
          </p:txBody>
        </p:sp>
        <p:sp>
          <p:nvSpPr>
            <p:cNvPr id="7" name="Seta para a direita 6"/>
            <p:cNvSpPr/>
            <p:nvPr/>
          </p:nvSpPr>
          <p:spPr>
            <a:xfrm>
              <a:off x="5141246" y="3114059"/>
              <a:ext cx="512771" cy="702365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/>
            </a:p>
          </p:txBody>
        </p:sp>
      </p:grpSp>
    </p:spTree>
    <p:extLst>
      <p:ext uri="{BB962C8B-B14F-4D97-AF65-F5344CB8AC3E}">
        <p14:creationId xmlns:p14="http://schemas.microsoft.com/office/powerpoint/2010/main" val="1864992131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5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Outras Medidas</a:t>
            </a:r>
          </a:p>
        </p:txBody>
      </p:sp>
      <p:sp>
        <p:nvSpPr>
          <p:cNvPr id="8" name="Retângulo de cantos arredondados 7"/>
          <p:cNvSpPr/>
          <p:nvPr/>
        </p:nvSpPr>
        <p:spPr>
          <a:xfrm>
            <a:off x="550863" y="1844675"/>
            <a:ext cx="10514012" cy="4464050"/>
          </a:xfrm>
          <a:prstGeom prst="roundRect">
            <a:avLst>
              <a:gd name="adj" fmla="val 16362"/>
            </a:avLst>
          </a:prstGeom>
          <a:ln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Suspensão imediata dos benefícios com suspeita de irregularidade nos casos de não apresentação de defesa ou indeferimento desta pelo INSS. </a:t>
            </a:r>
          </a:p>
          <a:p>
            <a:pPr marL="457200" indent="-457200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Criação de Bônus Especial de Desempenho para área técnica do INSS  para análise de processos com indícios de irregularidades  (TCU/CGU, Força Tarefa Previdenciária e suspeita de óbito). Valor igual a R$57,20 por   processo concluído.</a:t>
            </a:r>
          </a:p>
          <a:p>
            <a:pPr marL="457200" indent="-457200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Prever na lei a obrigatoriedade de devolução, pelos bancos, de pagamentos depositados após o óbito do beneficiário.</a:t>
            </a:r>
          </a:p>
          <a:p>
            <a:pPr marL="457200" indent="-457200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Aprimoramento da identificação do segurado (ex. biometria).</a:t>
            </a:r>
          </a:p>
          <a:p>
            <a:pPr marL="457200" indent="-457200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O requerimento, a concessão e a revisão do BPC ficam condicionados a autorização do requerente para acesso aos seus dados bancários, abrindo mão do sigilo.</a:t>
            </a:r>
          </a:p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pt-BR" sz="2000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433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Outras Medidas</a:t>
            </a:r>
          </a:p>
        </p:txBody>
      </p:sp>
      <p:sp>
        <p:nvSpPr>
          <p:cNvPr id="8" name="Retângulo de cantos arredondados 7"/>
          <p:cNvSpPr/>
          <p:nvPr/>
        </p:nvSpPr>
        <p:spPr>
          <a:xfrm>
            <a:off x="911225" y="1773238"/>
            <a:ext cx="9937750" cy="4464074"/>
          </a:xfrm>
          <a:prstGeom prst="roundRect">
            <a:avLst>
              <a:gd name="adj" fmla="val 16362"/>
            </a:avLst>
          </a:prstGeom>
          <a:ln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Implementação de ações para redução da judicialização:</a:t>
            </a:r>
          </a:p>
          <a:p>
            <a:pPr marL="785813" lvl="1" indent="-342900" fontAlgn="auto">
              <a:spcBef>
                <a:spcPts val="0"/>
              </a:spcBef>
              <a:spcAft>
                <a:spcPts val="0"/>
              </a:spcAft>
              <a:buFontTx/>
              <a:buChar char="-"/>
              <a:defRPr/>
            </a:pPr>
            <a:r>
              <a:rPr lang="pt-BR" sz="2000" dirty="0"/>
              <a:t>Em caso de pagamento maior de benefício ou de tutela antecipada revogada na Justiça, fica autorizado o desconto do valor recebido indevidamente em outro benefício ou inscrição na dívida ativa.</a:t>
            </a:r>
          </a:p>
          <a:p>
            <a:pPr marL="785813" lvl="1" indent="-342900" fontAlgn="auto">
              <a:spcBef>
                <a:spcPts val="0"/>
              </a:spcBef>
              <a:spcAft>
                <a:spcPts val="0"/>
              </a:spcAft>
              <a:buFontTx/>
              <a:buChar char="-"/>
              <a:defRPr/>
            </a:pPr>
            <a:r>
              <a:rPr lang="pt-BR" sz="2000" dirty="0"/>
              <a:t>Definição do prazo de decadência de decisões do INSS em 10 anos ( o Judiciário tem interpretado que o prazo de 10 anos só se aplica para os casos de benefícios deferidos).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É possível penhorar bens de família para pagamento de créditos previdenciários e assistenciais decorrentes de recebimento indevido ou a maior.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Passou a prever aplicação de decadência para concessão, indeferimento, cessação, cancelamento e indeferimento de pedido de revisão e valor recebido na revisão.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pt-BR" sz="2000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433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Outras Medidas</a:t>
            </a:r>
          </a:p>
        </p:txBody>
      </p:sp>
      <p:sp>
        <p:nvSpPr>
          <p:cNvPr id="8" name="Retângulo de cantos arredondados 7"/>
          <p:cNvSpPr/>
          <p:nvPr/>
        </p:nvSpPr>
        <p:spPr>
          <a:xfrm>
            <a:off x="911225" y="1773238"/>
            <a:ext cx="9937750" cy="4464074"/>
          </a:xfrm>
          <a:prstGeom prst="roundRect">
            <a:avLst>
              <a:gd name="adj" fmla="val 16362"/>
            </a:avLst>
          </a:prstGeom>
          <a:ln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Alteração das atividades periciais, com ampliação de funções visando a redução de irregularidades no enquadramento para fins de isenções e outros benefícios sociais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Estrutura hierárquica pericial é absorvida pela Secretaria de Previdência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Bônus para a perícia médica, com intuito de rever processos específicos e realização de atividades extras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pt-BR" sz="2000" dirty="0"/>
          </a:p>
        </p:txBody>
      </p:sp>
    </p:spTree>
    <p:extLst>
      <p:ext uri="{BB962C8B-B14F-4D97-AF65-F5344CB8AC3E}">
        <p14:creationId xmlns:p14="http://schemas.microsoft.com/office/powerpoint/2010/main" val="201227015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433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CaixaDeTexto 1">
            <a:extLst>
              <a:ext uri="{FF2B5EF4-FFF2-40B4-BE49-F238E27FC236}">
                <a16:creationId xmlns:a16="http://schemas.microsoft.com/office/drawing/2014/main" xmlns="" id="{062A8019-AD0F-4A03-AD65-97DF5EE6DEA9}"/>
              </a:ext>
            </a:extLst>
          </p:cNvPr>
          <p:cNvSpPr txBox="1"/>
          <p:nvPr/>
        </p:nvSpPr>
        <p:spPr>
          <a:xfrm>
            <a:off x="2279576" y="2690336"/>
            <a:ext cx="792088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dirty="0"/>
              <a:t>Alessandro Roosevelt Silva Ribeiro</a:t>
            </a:r>
          </a:p>
          <a:p>
            <a:pPr algn="ctr"/>
            <a:r>
              <a:rPr lang="pt-BR" dirty="0"/>
              <a:t>Assessor</a:t>
            </a:r>
          </a:p>
          <a:p>
            <a:pPr algn="ctr"/>
            <a:r>
              <a:rPr lang="pt-BR" dirty="0"/>
              <a:t>Secretaria de Previdência </a:t>
            </a:r>
          </a:p>
          <a:p>
            <a:pPr algn="ctr"/>
            <a:r>
              <a:rPr lang="pt-BR" dirty="0">
                <a:hlinkClick r:id="rId4"/>
              </a:rPr>
              <a:t>Alessandro.ribeiro@previdência.gov.br</a:t>
            </a:r>
            <a:endParaRPr lang="pt-BR" dirty="0"/>
          </a:p>
          <a:p>
            <a:pPr algn="ctr"/>
            <a:r>
              <a:rPr lang="pt-BR" dirty="0"/>
              <a:t>2021-5022</a:t>
            </a:r>
          </a:p>
        </p:txBody>
      </p:sp>
    </p:spTree>
    <p:extLst>
      <p:ext uri="{BB962C8B-B14F-4D97-AF65-F5344CB8AC3E}">
        <p14:creationId xmlns:p14="http://schemas.microsoft.com/office/powerpoint/2010/main" val="6991375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145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79425" y="80963"/>
            <a:ext cx="8183563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Principais Medidas </a:t>
            </a:r>
          </a:p>
        </p:txBody>
      </p:sp>
      <p:sp>
        <p:nvSpPr>
          <p:cNvPr id="6147" name="Retângulo 2"/>
          <p:cNvSpPr>
            <a:spLocks noChangeArrowheads="1"/>
          </p:cNvSpPr>
          <p:nvPr/>
        </p:nvSpPr>
        <p:spPr bwMode="auto">
          <a:xfrm>
            <a:off x="1847850" y="2349500"/>
            <a:ext cx="8232775" cy="19383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pt-BR" sz="4000">
                <a:latin typeface="Calibri" pitchFamily="34" charset="0"/>
              </a:rPr>
              <a:t>Combater fraudes </a:t>
            </a:r>
          </a:p>
          <a:p>
            <a:pPr algn="ctr"/>
            <a:r>
              <a:rPr lang="pt-BR" sz="4000">
                <a:latin typeface="Calibri" pitchFamily="34" charset="0"/>
              </a:rPr>
              <a:t>Melhoria da qualidade do gasto</a:t>
            </a:r>
          </a:p>
          <a:p>
            <a:pPr algn="ctr"/>
            <a:r>
              <a:rPr lang="pt-BR" sz="4000">
                <a:latin typeface="Calibri" pitchFamily="34" charset="0"/>
              </a:rPr>
              <a:t>Aumentar a eficiência administrativa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433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Foco das Medidas</a:t>
            </a:r>
          </a:p>
        </p:txBody>
      </p:sp>
      <p:sp>
        <p:nvSpPr>
          <p:cNvPr id="8" name="Retângulo de cantos arredondados 7"/>
          <p:cNvSpPr/>
          <p:nvPr/>
        </p:nvSpPr>
        <p:spPr>
          <a:xfrm>
            <a:off x="911225" y="1773238"/>
            <a:ext cx="9937750" cy="3816350"/>
          </a:xfrm>
          <a:prstGeom prst="roundRect">
            <a:avLst>
              <a:gd name="adj" fmla="val 16362"/>
            </a:avLst>
          </a:prstGeom>
          <a:ln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Melhora nos processos e na operacionalização relacionado a concessão e manutenção de benefícios previdenciários e assistenciais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Reforço na análise de processos com indícios de irregularidades e processos pendentes de concessão acima de prazos legais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Redução da judicialização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Aumento da efetividade das análises com a informatização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Institucionalização dos canais remotos e processo eletrônico no INSS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Combate a fraude</a:t>
            </a:r>
          </a:p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pt-BR" sz="2000" dirty="0"/>
          </a:p>
        </p:txBody>
      </p:sp>
    </p:spTree>
    <p:extLst>
      <p:ext uri="{BB962C8B-B14F-4D97-AF65-F5344CB8AC3E}">
        <p14:creationId xmlns:p14="http://schemas.microsoft.com/office/powerpoint/2010/main" val="13906022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433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Bases de Informação para a medida</a:t>
            </a:r>
          </a:p>
        </p:txBody>
      </p:sp>
      <p:sp>
        <p:nvSpPr>
          <p:cNvPr id="8" name="Retângulo de cantos arredondados 7"/>
          <p:cNvSpPr/>
          <p:nvPr/>
        </p:nvSpPr>
        <p:spPr>
          <a:xfrm>
            <a:off x="911225" y="1773238"/>
            <a:ext cx="9937750" cy="3816350"/>
          </a:xfrm>
          <a:prstGeom prst="roundRect">
            <a:avLst>
              <a:gd name="adj" fmla="val 16362"/>
            </a:avLst>
          </a:prstGeom>
          <a:ln/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Resultados de ações da Coordenação-Geral de Inteligência Previdenciária – COINP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Relatórios de ações da Polícia Federal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Relatórios de Auditorias do TCU e da CGU</a:t>
            </a:r>
          </a:p>
          <a:p>
            <a:pPr marL="442913" lvl="1" indent="-442913" fontAlgn="auto">
              <a:spcBef>
                <a:spcPts val="120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pt-BR" sz="2000" dirty="0"/>
              <a:t>Ações Civis Públicas relacionadas ao combate ao desperdício no INSS e melhora da Eficiência</a:t>
            </a:r>
          </a:p>
          <a:p>
            <a:pPr marL="457200" indent="-457200" fontAlgn="auto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pt-BR" sz="2000" dirty="0"/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pt-BR" sz="2000" dirty="0"/>
          </a:p>
        </p:txBody>
      </p:sp>
    </p:spTree>
    <p:extLst>
      <p:ext uri="{BB962C8B-B14F-4D97-AF65-F5344CB8AC3E}">
        <p14:creationId xmlns:p14="http://schemas.microsoft.com/office/powerpoint/2010/main" val="3146866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93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Auxílio Reclusão </a:t>
            </a:r>
          </a:p>
        </p:txBody>
      </p:sp>
      <p:sp>
        <p:nvSpPr>
          <p:cNvPr id="8195" name="Retângulo 3"/>
          <p:cNvSpPr>
            <a:spLocks noChangeArrowheads="1"/>
          </p:cNvSpPr>
          <p:nvPr/>
        </p:nvSpPr>
        <p:spPr bwMode="auto">
          <a:xfrm>
            <a:off x="477838" y="1498600"/>
            <a:ext cx="10748962" cy="64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pt-BR">
                <a:latin typeface="Calibri" pitchFamily="34" charset="0"/>
              </a:rPr>
              <a:t>Benefício previsto na Constituição Federal para os dependentes dos segurados de baixa renda que são presos em regime fechado e semiaberto.</a:t>
            </a:r>
          </a:p>
        </p:txBody>
      </p:sp>
      <p:grpSp>
        <p:nvGrpSpPr>
          <p:cNvPr id="8196" name="Grupo 5"/>
          <p:cNvGrpSpPr>
            <a:grpSpLocks/>
          </p:cNvGrpSpPr>
          <p:nvPr/>
        </p:nvGrpSpPr>
        <p:grpSpPr bwMode="auto">
          <a:xfrm>
            <a:off x="441325" y="2474913"/>
            <a:ext cx="10782300" cy="3316287"/>
            <a:chOff x="499206" y="2271862"/>
            <a:chExt cx="10781370" cy="3317378"/>
          </a:xfrm>
        </p:grpSpPr>
        <p:sp>
          <p:nvSpPr>
            <p:cNvPr id="19" name="Retângulo de cantos arredondados 18"/>
            <p:cNvSpPr/>
            <p:nvPr/>
          </p:nvSpPr>
          <p:spPr>
            <a:xfrm>
              <a:off x="499206" y="2271862"/>
              <a:ext cx="5006543" cy="3317378"/>
            </a:xfrm>
            <a:prstGeom prst="roundRect">
              <a:avLst>
                <a:gd name="adj" fmla="val 16362"/>
              </a:avLst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60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600"/>
                </a:spcBef>
                <a:spcAft>
                  <a:spcPts val="1200"/>
                </a:spcAft>
                <a:defRPr/>
              </a:pPr>
              <a:r>
                <a:rPr lang="pt-BR" b="1" dirty="0"/>
                <a:t>COMO É HOJE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Não há carência.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Na Justiça, qualquer pessoa desempregada pode ser  enquadrada como baixa renda, independentemente do seu patrimônio e de seu último salário.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Fragilidade na comprovação da condição de recluso. Grande incidência de falsificação das  Certidões de Permanência Carcerária.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Fazia jus em regime fechado ou </a:t>
              </a:r>
              <a:r>
                <a:rPr lang="pt-BR" dirty="0" err="1"/>
                <a:t>semi-aberto</a:t>
              </a:r>
              <a:r>
                <a:rPr lang="pt-BR" dirty="0"/>
                <a:t>;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</p:txBody>
        </p:sp>
        <p:sp>
          <p:nvSpPr>
            <p:cNvPr id="20" name="Retângulo de cantos arredondados 19"/>
            <p:cNvSpPr/>
            <p:nvPr/>
          </p:nvSpPr>
          <p:spPr>
            <a:xfrm>
              <a:off x="6166092" y="2271862"/>
              <a:ext cx="5114484" cy="3317378"/>
            </a:xfrm>
            <a:prstGeom prst="roundRect">
              <a:avLst>
                <a:gd name="adj" fmla="val 16362"/>
              </a:avLst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1200"/>
                </a:spcAft>
                <a:defRPr/>
              </a:pPr>
              <a:r>
                <a:rPr lang="pt-BR" b="1" dirty="0"/>
                <a:t>COMO FICA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Carência de 18 meses. 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Comprovação da baixa renda com a média de salários anteriores.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INSS celebrará convênio com os órgãos públicos responsáveis pelos cadastros dos presos. 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Só se aplica ao regime fechado;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</p:txBody>
        </p:sp>
        <p:sp>
          <p:nvSpPr>
            <p:cNvPr id="22" name="Seta para a direita 21"/>
            <p:cNvSpPr/>
            <p:nvPr/>
          </p:nvSpPr>
          <p:spPr>
            <a:xfrm>
              <a:off x="5578768" y="3580392"/>
              <a:ext cx="512719" cy="700317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/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41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79425" y="80963"/>
            <a:ext cx="8183563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Pensão por Morte</a:t>
            </a:r>
          </a:p>
        </p:txBody>
      </p:sp>
      <p:grpSp>
        <p:nvGrpSpPr>
          <p:cNvPr id="10243" name="Grupo 5"/>
          <p:cNvGrpSpPr>
            <a:grpSpLocks/>
          </p:cNvGrpSpPr>
          <p:nvPr/>
        </p:nvGrpSpPr>
        <p:grpSpPr bwMode="auto">
          <a:xfrm>
            <a:off x="403225" y="1711325"/>
            <a:ext cx="11380788" cy="4154488"/>
            <a:chOff x="403276" y="1710548"/>
            <a:chExt cx="11381356" cy="4154597"/>
          </a:xfrm>
        </p:grpSpPr>
        <p:sp>
          <p:nvSpPr>
            <p:cNvPr id="4" name="Retângulo de cantos arredondados 3"/>
            <p:cNvSpPr/>
            <p:nvPr/>
          </p:nvSpPr>
          <p:spPr>
            <a:xfrm>
              <a:off x="403276" y="1710548"/>
              <a:ext cx="5256475" cy="4154597"/>
            </a:xfrm>
            <a:prstGeom prst="roundRect">
              <a:avLst>
                <a:gd name="adj" fmla="val 16362"/>
              </a:avLst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pt-BR" b="1" dirty="0"/>
                <a:t>COMO É HOJE</a:t>
              </a:r>
              <a:endParaRPr lang="pt-BR" dirty="0"/>
            </a:p>
            <a:p>
              <a:pPr marL="285750" indent="-285750" fontAlgn="auto">
                <a:spcBef>
                  <a:spcPts val="0"/>
                </a:spcBef>
                <a:spcAft>
                  <a:spcPts val="60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A união estável e dependência econômica podem ser reconhecidas, judicialmente, com base em prova exclusivamente testemunhal.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60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Para os dependentes menores o pagamento  retroativo à data do óbito, sem exigência de prazo de requerimento.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60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Se reconhecida nova relação de dependência (ex. paternidade), este dependente recebe  valor correspondente de forma retroativa, sem necessidade de devolução de valores dos demais dependentes.</a:t>
              </a:r>
            </a:p>
          </p:txBody>
        </p:sp>
        <p:sp>
          <p:nvSpPr>
            <p:cNvPr id="20" name="Retângulo de cantos arredondados 19"/>
            <p:cNvSpPr/>
            <p:nvPr/>
          </p:nvSpPr>
          <p:spPr>
            <a:xfrm>
              <a:off x="6383687" y="1710548"/>
              <a:ext cx="5400945" cy="4154597"/>
            </a:xfrm>
            <a:prstGeom prst="roundRect">
              <a:avLst/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pt-BR" b="1" dirty="0"/>
                <a:t>COMO FICA</a:t>
              </a:r>
              <a:endParaRPr lang="pt-BR" dirty="0"/>
            </a:p>
            <a:p>
              <a:pPr indent="-285750" fontAlgn="auto">
                <a:spcBef>
                  <a:spcPts val="0"/>
                </a:spcBef>
                <a:spcAft>
                  <a:spcPts val="60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Disposição expressa na lei exigindo prova documental contemporânea aos fatos.</a:t>
              </a:r>
            </a:p>
            <a:p>
              <a:pPr indent="-285750" fontAlgn="auto">
                <a:spcBef>
                  <a:spcPts val="0"/>
                </a:spcBef>
                <a:spcAft>
                  <a:spcPts val="60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Dependente menor de 16 anos terá 180 dias para requerer com recebimento desde o óbito;*</a:t>
              </a:r>
            </a:p>
            <a:p>
              <a:pPr indent="-285750" fontAlgn="auto">
                <a:spcBef>
                  <a:spcPts val="0"/>
                </a:spcBef>
                <a:spcAft>
                  <a:spcPts val="60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Em caso de reivindicação de dependência após a morte, parte do benefício ficará retida até o resultado da ação, evitando pagamento em duplicidade.</a:t>
              </a:r>
            </a:p>
          </p:txBody>
        </p:sp>
        <p:sp>
          <p:nvSpPr>
            <p:cNvPr id="21" name="Seta para a direita 20"/>
            <p:cNvSpPr/>
            <p:nvPr/>
          </p:nvSpPr>
          <p:spPr>
            <a:xfrm>
              <a:off x="5766119" y="3437793"/>
              <a:ext cx="511201" cy="700106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/>
            </a:p>
          </p:txBody>
        </p:sp>
      </p:grpSp>
      <p:sp>
        <p:nvSpPr>
          <p:cNvPr id="10244" name="CaixaDeTexto 4"/>
          <p:cNvSpPr txBox="1">
            <a:spLocks noChangeArrowheads="1"/>
          </p:cNvSpPr>
          <p:nvPr/>
        </p:nvSpPr>
        <p:spPr bwMode="auto">
          <a:xfrm>
            <a:off x="5903913" y="5983288"/>
            <a:ext cx="5834062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r"/>
            <a:r>
              <a:rPr lang="pt-BR" sz="1200">
                <a:latin typeface="Calibri" pitchFamily="34" charset="0"/>
              </a:rPr>
              <a:t>* Modificação no RGPS e RPPS.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289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Benefícios Rurais</a:t>
            </a:r>
          </a:p>
        </p:txBody>
      </p:sp>
      <p:grpSp>
        <p:nvGrpSpPr>
          <p:cNvPr id="12291" name="Grupo 7"/>
          <p:cNvGrpSpPr>
            <a:grpSpLocks/>
          </p:cNvGrpSpPr>
          <p:nvPr/>
        </p:nvGrpSpPr>
        <p:grpSpPr bwMode="auto">
          <a:xfrm>
            <a:off x="550863" y="1697038"/>
            <a:ext cx="10585450" cy="3030537"/>
            <a:chOff x="551384" y="1697676"/>
            <a:chExt cx="10585176" cy="3030057"/>
          </a:xfrm>
        </p:grpSpPr>
        <p:sp>
          <p:nvSpPr>
            <p:cNvPr id="4" name="Retângulo de cantos arredondados 3"/>
            <p:cNvSpPr/>
            <p:nvPr/>
          </p:nvSpPr>
          <p:spPr>
            <a:xfrm>
              <a:off x="551384" y="1697676"/>
              <a:ext cx="4392498" cy="3030057"/>
            </a:xfrm>
            <a:prstGeom prst="roundRect">
              <a:avLst>
                <a:gd name="adj" fmla="val 16362"/>
              </a:avLst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r>
                <a:rPr lang="pt-BR" b="1" dirty="0"/>
                <a:t>COMO É HOJE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Declaração de comprovação de atividade rural é fornecida pelos Sindicatos dos Trabalhadores Rurais.</a:t>
              </a: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</p:txBody>
        </p:sp>
        <p:sp>
          <p:nvSpPr>
            <p:cNvPr id="20" name="Retângulo de cantos arredondados 19"/>
            <p:cNvSpPr/>
            <p:nvPr/>
          </p:nvSpPr>
          <p:spPr>
            <a:xfrm>
              <a:off x="5591566" y="1697676"/>
              <a:ext cx="5544994" cy="3030057"/>
            </a:xfrm>
            <a:prstGeom prst="roundRect">
              <a:avLst/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r>
                <a:rPr lang="pt-BR" b="1" dirty="0"/>
                <a:t>COMO FICA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Substituição da declaração de exercício da atividade rural do sindicato em duas etapas: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Tx/>
                <a:buChar char="-"/>
                <a:defRPr/>
              </a:pPr>
              <a:r>
                <a:rPr lang="pt-BR" dirty="0"/>
                <a:t>Até 2019 os períodos serão certificados por entidades do PRONATER.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Tx/>
                <a:buChar char="-"/>
                <a:defRPr/>
              </a:pPr>
              <a:r>
                <a:rPr lang="pt-BR" dirty="0"/>
                <a:t>A partir de 2020 a comprovação será baseada em cadastro próprio gerido pelo Ministério da Agricultura.</a:t>
              </a:r>
            </a:p>
          </p:txBody>
        </p:sp>
        <p:sp>
          <p:nvSpPr>
            <p:cNvPr id="6" name="Seta para a direita 5"/>
            <p:cNvSpPr/>
            <p:nvPr/>
          </p:nvSpPr>
          <p:spPr>
            <a:xfrm>
              <a:off x="5086754" y="2851605"/>
              <a:ext cx="358766" cy="722199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/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7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Perícia Médica</a:t>
            </a:r>
          </a:p>
        </p:txBody>
      </p:sp>
      <p:grpSp>
        <p:nvGrpSpPr>
          <p:cNvPr id="14339" name="Grupo 2"/>
          <p:cNvGrpSpPr>
            <a:grpSpLocks/>
          </p:cNvGrpSpPr>
          <p:nvPr/>
        </p:nvGrpSpPr>
        <p:grpSpPr bwMode="auto">
          <a:xfrm>
            <a:off x="623888" y="1773238"/>
            <a:ext cx="10396537" cy="3887787"/>
            <a:chOff x="235786" y="1575031"/>
            <a:chExt cx="10396718" cy="3780421"/>
          </a:xfrm>
        </p:grpSpPr>
        <p:sp>
          <p:nvSpPr>
            <p:cNvPr id="4" name="Retângulo de cantos arredondados 3"/>
            <p:cNvSpPr/>
            <p:nvPr/>
          </p:nvSpPr>
          <p:spPr>
            <a:xfrm>
              <a:off x="235786" y="1575031"/>
              <a:ext cx="4824496" cy="3780421"/>
            </a:xfrm>
            <a:prstGeom prst="roundRect">
              <a:avLst>
                <a:gd name="adj" fmla="val 16362"/>
              </a:avLst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1200"/>
                </a:spcBef>
                <a:spcAft>
                  <a:spcPts val="600"/>
                </a:spcAft>
                <a:defRPr/>
              </a:pPr>
              <a:r>
                <a:rPr lang="pt-BR" b="1" dirty="0"/>
                <a:t>COMO É HOJE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São revistos os benefícios por incapacidade mantidos sem perícia há mais de 2 anos.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Passivo de 2.5 milhões de benefícios de prestação continuada que necessitam de revisão médico-periciais.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Reconhecimento de isenção tributária para portadores de doenças graves é realizada exclusivamente pela análise documental. Não há pericia.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</p:txBody>
        </p:sp>
        <p:sp>
          <p:nvSpPr>
            <p:cNvPr id="20" name="Retângulo de cantos arredondados 19"/>
            <p:cNvSpPr/>
            <p:nvPr/>
          </p:nvSpPr>
          <p:spPr>
            <a:xfrm>
              <a:off x="5736569" y="1593555"/>
              <a:ext cx="4895935" cy="3743373"/>
            </a:xfrm>
            <a:prstGeom prst="roundRect">
              <a:avLst/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pt-BR" b="1" dirty="0"/>
                <a:t>COMO FICA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Serão revisados  os benefícios por incapacidade mantidos sem perícia há mais de </a:t>
              </a:r>
              <a:r>
                <a:rPr lang="pt-BR" b="1" dirty="0"/>
                <a:t>6 meses.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Implementação de Programa de revisão médico-pericial  para os benefícios de prestação continuada.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Revisão de afastamento e aposentadorias de benefícios concedidos aos servidores públicos.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Avaliação pela perícia médica para fins de reconhecimento de isenção tributária.</a:t>
              </a:r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</p:txBody>
        </p:sp>
        <p:sp>
          <p:nvSpPr>
            <p:cNvPr id="7" name="Seta para a direita 6"/>
            <p:cNvSpPr/>
            <p:nvPr/>
          </p:nvSpPr>
          <p:spPr>
            <a:xfrm>
              <a:off x="5141246" y="3114059"/>
              <a:ext cx="512771" cy="702365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/>
            </a:p>
          </p:txBody>
        </p:sp>
      </p:grp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7" name="Imagem 1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0" y="471488"/>
            <a:ext cx="8183563" cy="730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Título 1"/>
          <p:cNvSpPr>
            <a:spLocks noGrp="1"/>
          </p:cNvSpPr>
          <p:nvPr>
            <p:ph type="ctrTitle"/>
          </p:nvPr>
        </p:nvSpPr>
        <p:spPr>
          <a:xfrm>
            <a:off x="407988" y="80963"/>
            <a:ext cx="8183562" cy="1511300"/>
          </a:xfrm>
        </p:spPr>
        <p:txBody>
          <a:bodyPr rtlCol="0">
            <a:noAutofit/>
          </a:bodyPr>
          <a:lstStyle/>
          <a:p>
            <a:pPr algn="l" fontAlgn="auto">
              <a:spcAft>
                <a:spcPts val="0"/>
              </a:spcAft>
              <a:defRPr/>
            </a:pPr>
            <a:r>
              <a:rPr lang="pt-BR" sz="3600" b="1" cap="small" spc="300" dirty="0">
                <a:solidFill>
                  <a:schemeClr val="bg1"/>
                </a:solidFill>
                <a:latin typeface="Bebas Neue" panose="020B0606020202050201" pitchFamily="34" charset="0"/>
              </a:rPr>
              <a:t>Salário Maternidade</a:t>
            </a:r>
          </a:p>
        </p:txBody>
      </p:sp>
      <p:grpSp>
        <p:nvGrpSpPr>
          <p:cNvPr id="14339" name="Grupo 2"/>
          <p:cNvGrpSpPr>
            <a:grpSpLocks/>
          </p:cNvGrpSpPr>
          <p:nvPr/>
        </p:nvGrpSpPr>
        <p:grpSpPr bwMode="auto">
          <a:xfrm>
            <a:off x="623888" y="1773238"/>
            <a:ext cx="10396537" cy="3887787"/>
            <a:chOff x="235786" y="1575031"/>
            <a:chExt cx="10396718" cy="3780421"/>
          </a:xfrm>
        </p:grpSpPr>
        <p:sp>
          <p:nvSpPr>
            <p:cNvPr id="4" name="Retângulo de cantos arredondados 3"/>
            <p:cNvSpPr/>
            <p:nvPr/>
          </p:nvSpPr>
          <p:spPr>
            <a:xfrm>
              <a:off x="235786" y="1575031"/>
              <a:ext cx="4824496" cy="3780421"/>
            </a:xfrm>
            <a:prstGeom prst="roundRect">
              <a:avLst>
                <a:gd name="adj" fmla="val 16362"/>
              </a:avLst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60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1200"/>
                </a:spcBef>
                <a:spcAft>
                  <a:spcPts val="600"/>
                </a:spcAft>
                <a:defRPr/>
              </a:pPr>
              <a:r>
                <a:rPr lang="pt-BR" b="1" dirty="0"/>
                <a:t>COMO É HOJE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Poderia efetuar o requerimento até 5 anos após o fato gerador;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Não ocorria decadência do direito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endParaRPr lang="pt-BR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</p:txBody>
        </p:sp>
        <p:sp>
          <p:nvSpPr>
            <p:cNvPr id="20" name="Retângulo de cantos arredondados 19"/>
            <p:cNvSpPr/>
            <p:nvPr/>
          </p:nvSpPr>
          <p:spPr>
            <a:xfrm>
              <a:off x="5736569" y="1593555"/>
              <a:ext cx="4895935" cy="3743373"/>
            </a:xfrm>
            <a:prstGeom prst="roundRect">
              <a:avLst/>
            </a:prstGeom>
            <a:ln/>
          </p:spPr>
          <p:style>
            <a:lnRef idx="1">
              <a:schemeClr val="accent5"/>
            </a:lnRef>
            <a:fillRef idx="2">
              <a:schemeClr val="accent5"/>
            </a:fillRef>
            <a:effectRef idx="1">
              <a:schemeClr val="accent5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pt-BR" b="1" dirty="0"/>
                <a:t>COMO FICA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Poderá efetuar o requerimento até 180 dias do fato gerador;</a:t>
              </a:r>
            </a:p>
            <a:p>
              <a:pPr marL="285750" indent="-285750" fontAlgn="auto">
                <a:spcBef>
                  <a:spcPts val="0"/>
                </a:spcBef>
                <a:spcAft>
                  <a:spcPts val="0"/>
                </a:spcAft>
                <a:buFont typeface="Arial" panose="020B0604020202020204" pitchFamily="34" charset="0"/>
                <a:buChar char="•"/>
                <a:defRPr/>
              </a:pPr>
              <a:r>
                <a:rPr lang="pt-BR" dirty="0"/>
                <a:t>Ocorre decadência do direito após o prazo.</a:t>
              </a:r>
              <a:endParaRPr lang="pt-BR" b="1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b="1" dirty="0"/>
            </a:p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 dirty="0"/>
            </a:p>
          </p:txBody>
        </p:sp>
        <p:sp>
          <p:nvSpPr>
            <p:cNvPr id="7" name="Seta para a direita 6"/>
            <p:cNvSpPr/>
            <p:nvPr/>
          </p:nvSpPr>
          <p:spPr>
            <a:xfrm>
              <a:off x="5141246" y="3114059"/>
              <a:ext cx="512771" cy="702365"/>
            </a:xfrm>
            <a:prstGeom prst="rightArrow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pt-BR"/>
            </a:p>
          </p:txBody>
        </p:sp>
      </p:grpSp>
    </p:spTree>
    <p:extLst>
      <p:ext uri="{BB962C8B-B14F-4D97-AF65-F5344CB8AC3E}">
        <p14:creationId xmlns:p14="http://schemas.microsoft.com/office/powerpoint/2010/main" val="171191664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o Office">
  <a:themeElements>
    <a:clrScheme name="Escritório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Escritório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critóri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2718</TotalTime>
  <Words>1016</Words>
  <Application>Microsoft Office PowerPoint</Application>
  <PresentationFormat>Widescreen</PresentationFormat>
  <Paragraphs>157</Paragraphs>
  <Slides>15</Slides>
  <Notes>14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15</vt:i4>
      </vt:variant>
    </vt:vector>
  </HeadingPairs>
  <TitlesOfParts>
    <vt:vector size="19" baseType="lpstr">
      <vt:lpstr>Arial</vt:lpstr>
      <vt:lpstr>Bebas Neue</vt:lpstr>
      <vt:lpstr>Calibri</vt:lpstr>
      <vt:lpstr>Tema do Office</vt:lpstr>
      <vt:lpstr>Apresentação do PowerPoint</vt:lpstr>
      <vt:lpstr>Principais Medidas </vt:lpstr>
      <vt:lpstr>Foco das Medidas</vt:lpstr>
      <vt:lpstr>Bases de Informação para a medida</vt:lpstr>
      <vt:lpstr>Auxílio Reclusão </vt:lpstr>
      <vt:lpstr>Pensão por Morte</vt:lpstr>
      <vt:lpstr>Benefícios Rurais</vt:lpstr>
      <vt:lpstr>Perícia Médica</vt:lpstr>
      <vt:lpstr>Salário Maternidade</vt:lpstr>
      <vt:lpstr>Desconto em benefícios</vt:lpstr>
      <vt:lpstr>Certidão de Tempo de Contribuição</vt:lpstr>
      <vt:lpstr>Outras Medidas</vt:lpstr>
      <vt:lpstr>Outras Medidas</vt:lpstr>
      <vt:lpstr>Outras Medidas</vt:lpstr>
      <vt:lpstr>Apresentação do PowerPoint</vt:lpstr>
    </vt:vector>
  </TitlesOfParts>
  <Company>Microsoft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Felipe Memolo Portela</dc:creator>
  <cp:lastModifiedBy>Diego Henrique Ferreira de Araujo - SPREV</cp:lastModifiedBy>
  <cp:revision>157</cp:revision>
  <dcterms:created xsi:type="dcterms:W3CDTF">2017-07-04T19:41:26Z</dcterms:created>
  <dcterms:modified xsi:type="dcterms:W3CDTF">2019-02-27T23:38:32Z</dcterms:modified>
</cp:coreProperties>
</file>

<file path=docProps/thumbnail.jpeg>
</file>